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Attitudes of </a:t>
            </a:r>
            <a:r>
              <a:rPr lang="en-US" sz="3600" dirty="0" err="1" smtClean="0"/>
              <a:t>Sinjari</a:t>
            </a:r>
            <a:r>
              <a:rPr lang="en-US" sz="3600" dirty="0" smtClean="0"/>
              <a:t> Yezidis toward Babies of ISIS Rapes of Yezidis</a:t>
            </a:r>
            <a:endParaRPr lang="en-US" sz="3600" dirty="0"/>
          </a:p>
        </p:txBody>
      </p:sp>
      <p:sp>
        <p:nvSpPr>
          <p:cNvPr id="3" name="Subtitle 2"/>
          <p:cNvSpPr>
            <a:spLocks noGrp="1"/>
          </p:cNvSpPr>
          <p:nvPr>
            <p:ph type="subTitle" idx="1"/>
          </p:nvPr>
        </p:nvSpPr>
        <p:spPr/>
        <p:txBody>
          <a:bodyPr>
            <a:normAutofit fontScale="77500" lnSpcReduction="20000"/>
          </a:bodyPr>
          <a:lstStyle/>
          <a:p>
            <a:r>
              <a:rPr lang="en-US" b="1" dirty="0" err="1" smtClean="0"/>
              <a:t>MedEast</a:t>
            </a:r>
            <a:r>
              <a:rPr lang="en-US" b="1" dirty="0" smtClean="0"/>
              <a:t> Organization</a:t>
            </a:r>
          </a:p>
          <a:p>
            <a:r>
              <a:rPr lang="en-US" dirty="0" smtClean="0"/>
              <a:t>Mr. Jordan Greaser</a:t>
            </a:r>
          </a:p>
          <a:p>
            <a:r>
              <a:rPr lang="en-US" dirty="0" smtClean="0"/>
              <a:t>Dr. Paul M. Kingery</a:t>
            </a:r>
          </a:p>
          <a:p>
            <a:r>
              <a:rPr lang="en-US" dirty="0" smtClean="0"/>
              <a:t>Mr. Khalid </a:t>
            </a:r>
            <a:r>
              <a:rPr lang="en-US" dirty="0" err="1" smtClean="0"/>
              <a:t>Khudeda</a:t>
            </a:r>
            <a:endParaRPr lang="en-US" dirty="0"/>
          </a:p>
        </p:txBody>
      </p:sp>
    </p:spTree>
    <p:extLst>
      <p:ext uri="{BB962C8B-B14F-4D97-AF65-F5344CB8AC3E}">
        <p14:creationId xmlns:p14="http://schemas.microsoft.com/office/powerpoint/2010/main" val="42337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2862322"/>
          </a:xfrm>
          <a:prstGeom prst="rect">
            <a:avLst/>
          </a:prstGeom>
          <a:noFill/>
        </p:spPr>
        <p:txBody>
          <a:bodyPr wrap="square" rtlCol="0">
            <a:spAutoFit/>
          </a:bodyPr>
          <a:lstStyle/>
          <a:p>
            <a:pPr algn="ctr"/>
            <a:r>
              <a:rPr lang="en-US" sz="3600" dirty="0" smtClean="0"/>
              <a:t>All Yezidi women and girls with babies from ISIS fighters whom we have encountered </a:t>
            </a:r>
          </a:p>
          <a:p>
            <a:pPr algn="ctr"/>
            <a:r>
              <a:rPr lang="en-US" sz="3600" dirty="0" smtClean="0"/>
              <a:t>want to keep their babies</a:t>
            </a: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165654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Most fetuses are aborted</a:t>
            </a:r>
          </a:p>
          <a:p>
            <a:pPr marL="571500" indent="-571500">
              <a:buFont typeface="Arial" panose="020B0604020202020204" pitchFamily="34" charset="0"/>
              <a:buChar char="•"/>
            </a:pPr>
            <a:r>
              <a:rPr lang="en-US" sz="3600" dirty="0" smtClean="0"/>
              <a:t>Late term abortions are less common</a:t>
            </a:r>
          </a:p>
          <a:p>
            <a:pPr marL="571500" indent="-571500">
              <a:buFont typeface="Arial" panose="020B0604020202020204" pitchFamily="34" charset="0"/>
              <a:buChar char="•"/>
            </a:pPr>
            <a:r>
              <a:rPr lang="en-US" sz="3600" dirty="0" smtClean="0"/>
              <a:t>Babies are usually abandoned under duress</a:t>
            </a:r>
          </a:p>
          <a:p>
            <a:pPr marL="571500" indent="-571500">
              <a:buFont typeface="Arial" panose="020B0604020202020204" pitchFamily="34" charset="0"/>
              <a:buChar char="•"/>
            </a:pPr>
            <a:r>
              <a:rPr lang="en-US" sz="3600" dirty="0" smtClean="0"/>
              <a:t>Abandoned babies usually die</a:t>
            </a: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45951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Women have lower status than men</a:t>
            </a:r>
          </a:p>
          <a:p>
            <a:pPr marL="571500" indent="-571500">
              <a:buFont typeface="Arial" panose="020B0604020202020204" pitchFamily="34" charset="0"/>
              <a:buChar char="•"/>
            </a:pPr>
            <a:r>
              <a:rPr lang="en-US" sz="3600" dirty="0" smtClean="0"/>
              <a:t>Family and community decide for mothers</a:t>
            </a:r>
          </a:p>
          <a:p>
            <a:pPr marL="571500" indent="-571500">
              <a:buFont typeface="Arial" panose="020B0604020202020204" pitchFamily="34" charset="0"/>
              <a:buChar char="•"/>
            </a:pPr>
            <a:r>
              <a:rPr lang="en-US" sz="3600" dirty="0" smtClean="0"/>
              <a:t>Anger against ISIS transfers to babies</a:t>
            </a:r>
          </a:p>
          <a:p>
            <a:pPr marL="571500" indent="-571500">
              <a:buFont typeface="Arial" panose="020B0604020202020204" pitchFamily="34" charset="0"/>
              <a:buChar char="•"/>
            </a:pPr>
            <a:r>
              <a:rPr lang="en-US" sz="3600" dirty="0" smtClean="0"/>
              <a:t>False assumption that abandoned babies thrive</a:t>
            </a:r>
          </a:p>
          <a:p>
            <a:pPr marL="571500" indent="-571500">
              <a:buFont typeface="Arial" panose="020B0604020202020204" pitchFamily="34" charset="0"/>
              <a:buChar char="•"/>
            </a:pPr>
            <a:r>
              <a:rPr lang="en-US" sz="3600" dirty="0" smtClean="0"/>
              <a:t>Yezidi religious leaders refuse to baptize them</a:t>
            </a:r>
            <a:endParaRPr lang="en-US" sz="3600" dirty="0"/>
          </a:p>
          <a:p>
            <a:pPr algn="ctr"/>
            <a:endParaRPr lang="en-US" sz="3600" dirty="0" smtClean="0"/>
          </a:p>
          <a:p>
            <a:pPr algn="ctr"/>
            <a:endParaRPr lang="en-US" sz="3600" dirty="0"/>
          </a:p>
        </p:txBody>
      </p:sp>
      <p:sp>
        <p:nvSpPr>
          <p:cNvPr id="3" name="TextBox 2"/>
          <p:cNvSpPr txBox="1"/>
          <p:nvPr/>
        </p:nvSpPr>
        <p:spPr>
          <a:xfrm>
            <a:off x="1287887" y="1236372"/>
            <a:ext cx="9543245" cy="769441"/>
          </a:xfrm>
          <a:prstGeom prst="rect">
            <a:avLst/>
          </a:prstGeom>
          <a:noFill/>
        </p:spPr>
        <p:txBody>
          <a:bodyPr wrap="square" rtlCol="0">
            <a:spAutoFit/>
          </a:bodyPr>
          <a:lstStyle/>
          <a:p>
            <a:pPr algn="ctr"/>
            <a:r>
              <a:rPr lang="en-US" sz="4400" b="1" dirty="0" smtClean="0"/>
              <a:t>5 Causal Factors for Rejecting Babies</a:t>
            </a:r>
            <a:endParaRPr lang="en-US" sz="4400" b="1" dirty="0"/>
          </a:p>
        </p:txBody>
      </p:sp>
    </p:spTree>
    <p:extLst>
      <p:ext uri="{BB962C8B-B14F-4D97-AF65-F5344CB8AC3E}">
        <p14:creationId xmlns:p14="http://schemas.microsoft.com/office/powerpoint/2010/main" val="314948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Having a relative who was impregnated by ISIS</a:t>
            </a:r>
          </a:p>
          <a:p>
            <a:pPr marL="571500" indent="-571500">
              <a:buFont typeface="Arial" panose="020B0604020202020204" pitchFamily="34" charset="0"/>
              <a:buChar char="•"/>
            </a:pPr>
            <a:r>
              <a:rPr lang="en-US" sz="3600" dirty="0" smtClean="0"/>
              <a:t>Having delivered a baby from an ISIS fighter</a:t>
            </a:r>
          </a:p>
          <a:p>
            <a:pPr marL="571500" indent="-571500">
              <a:buFont typeface="Arial" panose="020B0604020202020204" pitchFamily="34" charset="0"/>
              <a:buChar char="•"/>
            </a:pPr>
            <a:r>
              <a:rPr lang="en-US" sz="3600" dirty="0" smtClean="0"/>
              <a:t>Strong maternal-child attachments</a:t>
            </a:r>
          </a:p>
          <a:p>
            <a:pPr marL="571500" indent="-571500">
              <a:buFont typeface="Arial" panose="020B0604020202020204" pitchFamily="34" charset="0"/>
              <a:buChar char="•"/>
            </a:pPr>
            <a:r>
              <a:rPr lang="en-US" sz="3600" dirty="0" smtClean="0"/>
              <a:t>Daily exposure to ISIS-Yezidi children</a:t>
            </a:r>
          </a:p>
          <a:p>
            <a:pPr marL="571500" indent="-571500">
              <a:buFont typeface="Arial" panose="020B0604020202020204" pitchFamily="34" charset="0"/>
              <a:buChar char="•"/>
            </a:pPr>
            <a:r>
              <a:rPr lang="en-US" sz="3600" dirty="0" smtClean="0"/>
              <a:t>Having an ISIS-Yezidi child in the community</a:t>
            </a:r>
          </a:p>
          <a:p>
            <a:pPr marL="571500" indent="-571500">
              <a:buFont typeface="Arial" panose="020B0604020202020204" pitchFamily="34" charset="0"/>
              <a:buChar char="•"/>
            </a:pPr>
            <a:r>
              <a:rPr lang="en-US" sz="3600" dirty="0" smtClean="0"/>
              <a:t>Having a care facility in the community</a:t>
            </a:r>
          </a:p>
          <a:p>
            <a:pPr marL="571500" indent="-571500">
              <a:buFont typeface="Arial" panose="020B0604020202020204" pitchFamily="34" charset="0"/>
              <a:buChar char="•"/>
            </a:pPr>
            <a:endParaRPr lang="en-US" sz="3600" dirty="0" smtClean="0"/>
          </a:p>
          <a:p>
            <a:pPr algn="ctr"/>
            <a:endParaRPr lang="en-US" sz="3600" dirty="0" smtClean="0"/>
          </a:p>
          <a:p>
            <a:pPr algn="ctr"/>
            <a:endParaRPr lang="en-US" sz="3600" dirty="0"/>
          </a:p>
        </p:txBody>
      </p:sp>
      <p:sp>
        <p:nvSpPr>
          <p:cNvPr id="3" name="TextBox 2"/>
          <p:cNvSpPr txBox="1"/>
          <p:nvPr/>
        </p:nvSpPr>
        <p:spPr>
          <a:xfrm>
            <a:off x="1223493" y="1223493"/>
            <a:ext cx="10212945" cy="769441"/>
          </a:xfrm>
          <a:prstGeom prst="rect">
            <a:avLst/>
          </a:prstGeom>
          <a:noFill/>
        </p:spPr>
        <p:txBody>
          <a:bodyPr wrap="square" rtlCol="0">
            <a:spAutoFit/>
          </a:bodyPr>
          <a:lstStyle/>
          <a:p>
            <a:pPr algn="ctr"/>
            <a:r>
              <a:rPr lang="en-US" sz="4400" b="1" dirty="0" smtClean="0"/>
              <a:t>5 Preventive Factors for Accepting Babies</a:t>
            </a:r>
            <a:endParaRPr lang="en-US" sz="4400" b="1" dirty="0"/>
          </a:p>
        </p:txBody>
      </p:sp>
    </p:spTree>
    <p:extLst>
      <p:ext uri="{BB962C8B-B14F-4D97-AF65-F5344CB8AC3E}">
        <p14:creationId xmlns:p14="http://schemas.microsoft.com/office/powerpoint/2010/main" val="61611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Prohibitive cost of $2500</a:t>
            </a:r>
          </a:p>
          <a:p>
            <a:pPr marL="571500" indent="-571500">
              <a:buFont typeface="Arial" panose="020B0604020202020204" pitchFamily="34" charset="0"/>
              <a:buChar char="•"/>
            </a:pPr>
            <a:r>
              <a:rPr lang="en-US" sz="3600" dirty="0" smtClean="0"/>
              <a:t>Refusal of </a:t>
            </a:r>
            <a:r>
              <a:rPr lang="en-US" sz="3600" dirty="0" err="1" smtClean="0"/>
              <a:t>muqtars</a:t>
            </a:r>
            <a:r>
              <a:rPr lang="en-US" sz="3600" dirty="0" smtClean="0"/>
              <a:t> to provide documents</a:t>
            </a:r>
          </a:p>
          <a:p>
            <a:pPr marL="571500" indent="-571500">
              <a:buFont typeface="Arial" panose="020B0604020202020204" pitchFamily="34" charset="0"/>
              <a:buChar char="•"/>
            </a:pPr>
            <a:r>
              <a:rPr lang="en-US" sz="3600" dirty="0" smtClean="0"/>
              <a:t>Persecution from legal authorities in process</a:t>
            </a:r>
          </a:p>
          <a:p>
            <a:pPr marL="571500" indent="-571500">
              <a:buFont typeface="Arial" panose="020B0604020202020204" pitchFamily="34" charset="0"/>
              <a:buChar char="•"/>
            </a:pPr>
            <a:r>
              <a:rPr lang="en-US" sz="3600" dirty="0" smtClean="0"/>
              <a:t>Child is identified as Arab Muslim not Yezidi</a:t>
            </a:r>
          </a:p>
          <a:p>
            <a:pPr marL="571500" indent="-571500">
              <a:buFont typeface="Arial" panose="020B0604020202020204" pitchFamily="34" charset="0"/>
              <a:buChar char="•"/>
            </a:pPr>
            <a:r>
              <a:rPr lang="en-US" sz="3600" dirty="0" smtClean="0"/>
              <a:t>Child takes the name of the terrorist father</a:t>
            </a:r>
          </a:p>
          <a:p>
            <a:pPr marL="571500" indent="-571500">
              <a:buFont typeface="Arial" panose="020B0604020202020204" pitchFamily="34" charset="0"/>
              <a:buChar char="•"/>
            </a:pPr>
            <a:r>
              <a:rPr lang="en-US" sz="3600" dirty="0" smtClean="0"/>
              <a:t>Several trips to Tel Kef and Mosul are required</a:t>
            </a:r>
          </a:p>
          <a:p>
            <a:pPr marL="571500" indent="-571500">
              <a:buFont typeface="Arial" panose="020B0604020202020204" pitchFamily="34" charset="0"/>
              <a:buChar char="•"/>
            </a:pPr>
            <a:r>
              <a:rPr lang="en-US" sz="3600" dirty="0" smtClean="0"/>
              <a:t>Requires a supportive Kurdish judge</a:t>
            </a:r>
          </a:p>
          <a:p>
            <a:pPr marL="571500" indent="-571500">
              <a:buFont typeface="Arial" panose="020B0604020202020204" pitchFamily="34" charset="0"/>
              <a:buChar char="•"/>
            </a:pPr>
            <a:endParaRPr lang="en-US" sz="3600" dirty="0" smtClean="0"/>
          </a:p>
          <a:p>
            <a:pPr algn="ctr"/>
            <a:endParaRPr lang="en-US" sz="3600" dirty="0" smtClean="0"/>
          </a:p>
          <a:p>
            <a:pPr algn="ctr"/>
            <a:endParaRPr lang="en-US" sz="3600" dirty="0"/>
          </a:p>
        </p:txBody>
      </p:sp>
      <p:sp>
        <p:nvSpPr>
          <p:cNvPr id="3" name="TextBox 2"/>
          <p:cNvSpPr txBox="1"/>
          <p:nvPr/>
        </p:nvSpPr>
        <p:spPr>
          <a:xfrm>
            <a:off x="1223493" y="1223493"/>
            <a:ext cx="10212945" cy="707886"/>
          </a:xfrm>
          <a:prstGeom prst="rect">
            <a:avLst/>
          </a:prstGeom>
          <a:noFill/>
        </p:spPr>
        <p:txBody>
          <a:bodyPr wrap="square" rtlCol="0">
            <a:spAutoFit/>
          </a:bodyPr>
          <a:lstStyle/>
          <a:p>
            <a:pPr algn="ctr"/>
            <a:r>
              <a:rPr lang="en-US" sz="4000" b="1" dirty="0" smtClean="0"/>
              <a:t>Difficulties Documenting ISIS-Yezidi Babies</a:t>
            </a:r>
            <a:endParaRPr lang="en-US" sz="4000" b="1" dirty="0"/>
          </a:p>
        </p:txBody>
      </p:sp>
    </p:spTree>
    <p:extLst>
      <p:ext uri="{BB962C8B-B14F-4D97-AF65-F5344CB8AC3E}">
        <p14:creationId xmlns:p14="http://schemas.microsoft.com/office/powerpoint/2010/main" val="372702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Lack of access to justice</a:t>
            </a:r>
          </a:p>
          <a:p>
            <a:pPr marL="571500" indent="-571500">
              <a:buFont typeface="Arial" panose="020B0604020202020204" pitchFamily="34" charset="0"/>
              <a:buChar char="•"/>
            </a:pPr>
            <a:r>
              <a:rPr lang="en-US" sz="3600" dirty="0" smtClean="0"/>
              <a:t>Prohibitive cost of $500</a:t>
            </a:r>
          </a:p>
          <a:p>
            <a:pPr marL="571500" indent="-571500">
              <a:buFont typeface="Arial" panose="020B0604020202020204" pitchFamily="34" charset="0"/>
              <a:buChar char="•"/>
            </a:pPr>
            <a:r>
              <a:rPr lang="en-US" sz="3600" dirty="0" smtClean="0"/>
              <a:t>Mother first obtains ID for herself and baby</a:t>
            </a:r>
          </a:p>
          <a:p>
            <a:pPr marL="571500" indent="-571500">
              <a:buFont typeface="Arial" panose="020B0604020202020204" pitchFamily="34" charset="0"/>
              <a:buChar char="•"/>
            </a:pPr>
            <a:r>
              <a:rPr lang="en-US" sz="3600" dirty="0" smtClean="0"/>
              <a:t>Long wait </a:t>
            </a:r>
          </a:p>
          <a:p>
            <a:endParaRPr lang="en-US" sz="3600" dirty="0" smtClean="0"/>
          </a:p>
          <a:p>
            <a:pPr algn="ctr"/>
            <a:endParaRPr lang="en-US" sz="3600" dirty="0" smtClean="0"/>
          </a:p>
          <a:p>
            <a:pPr algn="ctr"/>
            <a:endParaRPr lang="en-US" sz="3600" dirty="0"/>
          </a:p>
        </p:txBody>
      </p:sp>
      <p:sp>
        <p:nvSpPr>
          <p:cNvPr id="3" name="TextBox 2"/>
          <p:cNvSpPr txBox="1"/>
          <p:nvPr/>
        </p:nvSpPr>
        <p:spPr>
          <a:xfrm>
            <a:off x="1223493" y="1223493"/>
            <a:ext cx="10212945" cy="707886"/>
          </a:xfrm>
          <a:prstGeom prst="rect">
            <a:avLst/>
          </a:prstGeom>
          <a:noFill/>
        </p:spPr>
        <p:txBody>
          <a:bodyPr wrap="square" rtlCol="0">
            <a:spAutoFit/>
          </a:bodyPr>
          <a:lstStyle/>
          <a:p>
            <a:pPr algn="ctr"/>
            <a:r>
              <a:rPr lang="en-US" sz="4000" b="1" dirty="0" smtClean="0"/>
              <a:t>Difficulties Obtaining Passports to Leave Iraq</a:t>
            </a:r>
            <a:endParaRPr lang="en-US" sz="4000" b="1" dirty="0"/>
          </a:p>
        </p:txBody>
      </p:sp>
    </p:spTree>
    <p:extLst>
      <p:ext uri="{BB962C8B-B14F-4D97-AF65-F5344CB8AC3E}">
        <p14:creationId xmlns:p14="http://schemas.microsoft.com/office/powerpoint/2010/main" val="288705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Awareness raising and advocacy </a:t>
            </a:r>
          </a:p>
          <a:p>
            <a:pPr marL="571500" indent="-571500">
              <a:buFont typeface="Arial" panose="020B0604020202020204" pitchFamily="34" charset="0"/>
              <a:buChar char="•"/>
            </a:pPr>
            <a:r>
              <a:rPr lang="en-US" sz="3600" dirty="0" smtClean="0"/>
              <a:t>Referrals to the Safe Home in </a:t>
            </a:r>
            <a:r>
              <a:rPr lang="en-US" sz="3600" dirty="0" err="1" smtClean="0"/>
              <a:t>Semel</a:t>
            </a:r>
            <a:endParaRPr lang="en-US" sz="3600" dirty="0" smtClean="0"/>
          </a:p>
          <a:p>
            <a:pPr marL="571500" indent="-571500">
              <a:buFont typeface="Arial" panose="020B0604020202020204" pitchFamily="34" charset="0"/>
              <a:buChar char="•"/>
            </a:pPr>
            <a:r>
              <a:rPr lang="en-US" sz="3600" dirty="0" err="1" smtClean="0"/>
              <a:t>Stipendships</a:t>
            </a:r>
            <a:r>
              <a:rPr lang="en-US" sz="3600" dirty="0" smtClean="0"/>
              <a:t> to support Yezidis in Safe Home</a:t>
            </a:r>
          </a:p>
          <a:p>
            <a:pPr marL="571500" indent="-571500">
              <a:buFont typeface="Arial" panose="020B0604020202020204" pitchFamily="34" charset="0"/>
              <a:buChar char="•"/>
            </a:pPr>
            <a:r>
              <a:rPr lang="en-US" sz="3600" dirty="0" smtClean="0"/>
              <a:t>Legal funds made available to Yezidi women</a:t>
            </a:r>
            <a:endParaRPr lang="en-US" sz="3600" dirty="0"/>
          </a:p>
          <a:p>
            <a:pPr marL="571500" indent="-571500">
              <a:buFont typeface="Arial" panose="020B0604020202020204" pitchFamily="34" charset="0"/>
              <a:buChar char="•"/>
            </a:pPr>
            <a:r>
              <a:rPr lang="en-US" sz="3600" dirty="0" smtClean="0"/>
              <a:t>Extensive mental health services for victims</a:t>
            </a:r>
          </a:p>
          <a:p>
            <a:pPr marL="571500" indent="-571500">
              <a:buFont typeface="Arial" panose="020B0604020202020204" pitchFamily="34" charset="0"/>
              <a:buChar char="•"/>
            </a:pPr>
            <a:r>
              <a:rPr lang="en-US" sz="3600" dirty="0" smtClean="0"/>
              <a:t>Steam-lined services for immigration</a:t>
            </a:r>
          </a:p>
          <a:p>
            <a:endParaRPr lang="en-US" sz="3600" dirty="0" smtClean="0"/>
          </a:p>
          <a:p>
            <a:pPr algn="ctr"/>
            <a:endParaRPr lang="en-US" sz="3600" dirty="0" smtClean="0"/>
          </a:p>
          <a:p>
            <a:pPr algn="ctr"/>
            <a:endParaRPr lang="en-US" sz="3600" dirty="0"/>
          </a:p>
        </p:txBody>
      </p:sp>
      <p:sp>
        <p:nvSpPr>
          <p:cNvPr id="3" name="TextBox 2"/>
          <p:cNvSpPr txBox="1"/>
          <p:nvPr/>
        </p:nvSpPr>
        <p:spPr>
          <a:xfrm>
            <a:off x="1223493" y="1223493"/>
            <a:ext cx="10212945" cy="707886"/>
          </a:xfrm>
          <a:prstGeom prst="rect">
            <a:avLst/>
          </a:prstGeom>
          <a:noFill/>
        </p:spPr>
        <p:txBody>
          <a:bodyPr wrap="square" rtlCol="0">
            <a:spAutoFit/>
          </a:bodyPr>
          <a:lstStyle/>
          <a:p>
            <a:pPr algn="ctr"/>
            <a:r>
              <a:rPr lang="en-US" sz="4000" b="1" dirty="0" smtClean="0"/>
              <a:t>Action Steps</a:t>
            </a:r>
            <a:endParaRPr lang="en-US" sz="4000" b="1" dirty="0"/>
          </a:p>
        </p:txBody>
      </p:sp>
    </p:spTree>
    <p:extLst>
      <p:ext uri="{BB962C8B-B14F-4D97-AF65-F5344CB8AC3E}">
        <p14:creationId xmlns:p14="http://schemas.microsoft.com/office/powerpoint/2010/main" val="309348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856" y="2292439"/>
            <a:ext cx="9672033" cy="2862322"/>
          </a:xfrm>
          <a:prstGeom prst="rect">
            <a:avLst/>
          </a:prstGeom>
          <a:noFill/>
        </p:spPr>
        <p:txBody>
          <a:bodyPr wrap="square" rtlCol="0">
            <a:spAutoFit/>
          </a:bodyPr>
          <a:lstStyle/>
          <a:p>
            <a:pPr algn="ctr"/>
            <a:r>
              <a:rPr lang="en-US" sz="3600" dirty="0" smtClean="0"/>
              <a:t>Khalid </a:t>
            </a:r>
            <a:r>
              <a:rPr lang="en-US" sz="3600" dirty="0" err="1" smtClean="0"/>
              <a:t>Khudeda</a:t>
            </a:r>
            <a:r>
              <a:rPr lang="en-US" sz="3600" dirty="0" smtClean="0"/>
              <a:t>, who speaks English, Arabic and </a:t>
            </a:r>
            <a:r>
              <a:rPr lang="en-US" sz="3600" dirty="0" err="1" smtClean="0"/>
              <a:t>Kurmanji</a:t>
            </a:r>
            <a:r>
              <a:rPr lang="en-US" sz="3600" dirty="0" smtClean="0"/>
              <a:t> Kurdish, will be available at the </a:t>
            </a:r>
          </a:p>
          <a:p>
            <a:pPr algn="ctr"/>
            <a:r>
              <a:rPr lang="en-US" sz="3600" dirty="0" smtClean="0"/>
              <a:t>breaks to answer questions</a:t>
            </a:r>
          </a:p>
          <a:p>
            <a:pPr algn="ctr"/>
            <a:endParaRPr lang="en-US" sz="3600" dirty="0"/>
          </a:p>
          <a:p>
            <a:pPr algn="ctr"/>
            <a:r>
              <a:rPr lang="en-US" sz="3600" dirty="0" smtClean="0"/>
              <a:t>I will also be available if needed</a:t>
            </a:r>
            <a:endParaRPr lang="en-US" sz="3600" dirty="0"/>
          </a:p>
        </p:txBody>
      </p:sp>
    </p:spTree>
    <p:extLst>
      <p:ext uri="{BB962C8B-B14F-4D97-AF65-F5344CB8AC3E}">
        <p14:creationId xmlns:p14="http://schemas.microsoft.com/office/powerpoint/2010/main" val="183053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558" y="2125014"/>
            <a:ext cx="8641724" cy="2862322"/>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t>Survey of 100 Heads of Household</a:t>
            </a:r>
          </a:p>
          <a:p>
            <a:pPr marL="571500" indent="-571500">
              <a:buFont typeface="Arial" panose="020B0604020202020204" pitchFamily="34" charset="0"/>
              <a:buChar char="•"/>
            </a:pPr>
            <a:r>
              <a:rPr lang="en-US" sz="3600" b="1" dirty="0" err="1" smtClean="0"/>
              <a:t>Sinjari</a:t>
            </a:r>
            <a:r>
              <a:rPr lang="en-US" sz="3600" b="1" dirty="0" smtClean="0"/>
              <a:t> IDPs in a village of mixed ethnicity</a:t>
            </a:r>
          </a:p>
          <a:p>
            <a:pPr marL="571500" indent="-571500">
              <a:buFont typeface="Arial" panose="020B0604020202020204" pitchFamily="34" charset="0"/>
              <a:buChar char="•"/>
            </a:pPr>
            <a:r>
              <a:rPr lang="en-US" sz="3600" b="1" dirty="0" smtClean="0"/>
              <a:t>Late July 2018</a:t>
            </a:r>
          </a:p>
          <a:p>
            <a:pPr marL="571500" indent="-571500">
              <a:buFont typeface="Arial" panose="020B0604020202020204" pitchFamily="34" charset="0"/>
              <a:buChar char="•"/>
            </a:pPr>
            <a:r>
              <a:rPr lang="en-US" sz="3600" b="1" dirty="0" err="1" smtClean="0"/>
              <a:t>Semel</a:t>
            </a:r>
            <a:r>
              <a:rPr lang="en-US" sz="3600" b="1" dirty="0" smtClean="0"/>
              <a:t> District, Dohuk Province, Iraq</a:t>
            </a:r>
            <a:endParaRPr lang="en-US" sz="3600" b="1" dirty="0"/>
          </a:p>
        </p:txBody>
      </p:sp>
    </p:spTree>
    <p:extLst>
      <p:ext uri="{BB962C8B-B14F-4D97-AF65-F5344CB8AC3E}">
        <p14:creationId xmlns:p14="http://schemas.microsoft.com/office/powerpoint/2010/main" val="31592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2588654"/>
            <a:ext cx="9131121" cy="1200329"/>
          </a:xfrm>
          <a:prstGeom prst="rect">
            <a:avLst/>
          </a:prstGeom>
          <a:noFill/>
        </p:spPr>
        <p:txBody>
          <a:bodyPr wrap="square" rtlCol="0">
            <a:spAutoFit/>
          </a:bodyPr>
          <a:lstStyle/>
          <a:p>
            <a:pPr algn="ctr"/>
            <a:r>
              <a:rPr lang="en-US" sz="3600" dirty="0" smtClean="0"/>
              <a:t>29% had female relatives who were impregnated by ISIS fighters while in captivity</a:t>
            </a:r>
            <a:endParaRPr lang="en-US" sz="3600" dirty="0"/>
          </a:p>
        </p:txBody>
      </p:sp>
    </p:spTree>
    <p:extLst>
      <p:ext uri="{BB962C8B-B14F-4D97-AF65-F5344CB8AC3E}">
        <p14:creationId xmlns:p14="http://schemas.microsoft.com/office/powerpoint/2010/main" val="22902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2588654"/>
            <a:ext cx="9131121" cy="1200329"/>
          </a:xfrm>
          <a:prstGeom prst="rect">
            <a:avLst/>
          </a:prstGeom>
          <a:noFill/>
        </p:spPr>
        <p:txBody>
          <a:bodyPr wrap="square" rtlCol="0">
            <a:spAutoFit/>
          </a:bodyPr>
          <a:lstStyle/>
          <a:p>
            <a:pPr algn="ctr"/>
            <a:r>
              <a:rPr lang="en-US" sz="3600" dirty="0" smtClean="0"/>
              <a:t>99% said the child of an ISIS fighter and a Yezidi mother should be allowed to stay with its mother</a:t>
            </a:r>
            <a:endParaRPr lang="en-US" sz="3600" dirty="0"/>
          </a:p>
        </p:txBody>
      </p:sp>
    </p:spTree>
    <p:extLst>
      <p:ext uri="{BB962C8B-B14F-4D97-AF65-F5344CB8AC3E}">
        <p14:creationId xmlns:p14="http://schemas.microsoft.com/office/powerpoint/2010/main" val="196028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0368622"/>
              </p:ext>
            </p:extLst>
          </p:nvPr>
        </p:nvGraphicFramePr>
        <p:xfrm>
          <a:off x="1429557" y="1004555"/>
          <a:ext cx="9388698" cy="4959651"/>
        </p:xfrm>
        <a:graphic>
          <a:graphicData uri="http://schemas.openxmlformats.org/drawingml/2006/table">
            <a:tbl>
              <a:tblPr firstRow="1" bandRow="1">
                <a:tableStyleId>{5C22544A-7EE6-4342-B048-85BDC9FD1C3A}</a:tableStyleId>
              </a:tblPr>
              <a:tblGrid>
                <a:gridCol w="3129566"/>
                <a:gridCol w="3129566"/>
                <a:gridCol w="3129566"/>
              </a:tblGrid>
              <a:tr h="872682">
                <a:tc>
                  <a:txBody>
                    <a:bodyPr/>
                    <a:lstStyle/>
                    <a:p>
                      <a:endParaRPr lang="en-US" dirty="0"/>
                    </a:p>
                  </a:txBody>
                  <a:tcPr/>
                </a:tc>
                <a:tc>
                  <a:txBody>
                    <a:bodyPr/>
                    <a:lstStyle/>
                    <a:p>
                      <a:pPr algn="ctr"/>
                      <a:r>
                        <a:rPr lang="en-US" sz="3200" dirty="0" smtClean="0"/>
                        <a:t>Should be Reintegrated</a:t>
                      </a:r>
                      <a:endParaRPr lang="en-US" sz="3200" dirty="0"/>
                    </a:p>
                  </a:txBody>
                  <a:tcPr/>
                </a:tc>
                <a:tc>
                  <a:txBody>
                    <a:bodyPr/>
                    <a:lstStyle/>
                    <a:p>
                      <a:pPr algn="ctr"/>
                      <a:r>
                        <a:rPr lang="en-US" sz="3200" dirty="0" smtClean="0"/>
                        <a:t>Should be Married</a:t>
                      </a:r>
                      <a:endParaRPr lang="en-US" sz="3200" dirty="0"/>
                    </a:p>
                  </a:txBody>
                  <a:tcPr/>
                </a:tc>
              </a:tr>
              <a:tr h="1058211">
                <a:tc>
                  <a:txBody>
                    <a:bodyPr/>
                    <a:lstStyle/>
                    <a:p>
                      <a:r>
                        <a:rPr lang="en-US" sz="2800" dirty="0" smtClean="0"/>
                        <a:t>Woman</a:t>
                      </a:r>
                      <a:r>
                        <a:rPr lang="en-US" sz="2800" baseline="0" dirty="0" smtClean="0"/>
                        <a:t> who did not become pregnant</a:t>
                      </a:r>
                      <a:endParaRPr lang="en-US" sz="2800" dirty="0"/>
                    </a:p>
                  </a:txBody>
                  <a:tcPr/>
                </a:tc>
                <a:tc>
                  <a:txBody>
                    <a:bodyPr/>
                    <a:lstStyle/>
                    <a:p>
                      <a:pPr algn="ctr"/>
                      <a:r>
                        <a:rPr lang="en-US" sz="2800" dirty="0" smtClean="0"/>
                        <a:t>100%</a:t>
                      </a:r>
                      <a:endParaRPr lang="en-US" sz="2800" dirty="0"/>
                    </a:p>
                  </a:txBody>
                  <a:tcPr/>
                </a:tc>
                <a:tc>
                  <a:txBody>
                    <a:bodyPr/>
                    <a:lstStyle/>
                    <a:p>
                      <a:pPr algn="ctr"/>
                      <a:r>
                        <a:rPr lang="en-US" sz="2800" dirty="0" smtClean="0"/>
                        <a:t>98%</a:t>
                      </a:r>
                      <a:endParaRPr lang="en-US" sz="2800" dirty="0"/>
                    </a:p>
                  </a:txBody>
                  <a:tcPr/>
                </a:tc>
              </a:tr>
              <a:tr h="553792">
                <a:tc>
                  <a:txBody>
                    <a:bodyPr/>
                    <a:lstStyle/>
                    <a:p>
                      <a:r>
                        <a:rPr lang="en-US" sz="2800" dirty="0" smtClean="0"/>
                        <a:t>Women who aborted baby</a:t>
                      </a:r>
                      <a:endParaRPr lang="en-US" sz="2800" dirty="0"/>
                    </a:p>
                  </a:txBody>
                  <a:tcPr/>
                </a:tc>
                <a:tc>
                  <a:txBody>
                    <a:bodyPr/>
                    <a:lstStyle/>
                    <a:p>
                      <a:pPr algn="ctr"/>
                      <a:r>
                        <a:rPr lang="en-US" sz="2800" dirty="0" smtClean="0"/>
                        <a:t>100%</a:t>
                      </a:r>
                      <a:endParaRPr lang="en-US" sz="2800" dirty="0"/>
                    </a:p>
                  </a:txBody>
                  <a:tcPr/>
                </a:tc>
                <a:tc>
                  <a:txBody>
                    <a:bodyPr/>
                    <a:lstStyle/>
                    <a:p>
                      <a:pPr algn="ctr"/>
                      <a:r>
                        <a:rPr lang="en-US" sz="2800" dirty="0" smtClean="0"/>
                        <a:t>98%</a:t>
                      </a:r>
                      <a:endParaRPr lang="en-US" sz="2800" dirty="0"/>
                    </a:p>
                  </a:txBody>
                  <a:tcPr/>
                </a:tc>
              </a:tr>
              <a:tr h="872682">
                <a:tc>
                  <a:txBody>
                    <a:bodyPr/>
                    <a:lstStyle/>
                    <a:p>
                      <a:r>
                        <a:rPr lang="en-US" sz="2800" dirty="0" smtClean="0"/>
                        <a:t>Women who abandoned baby</a:t>
                      </a:r>
                      <a:endParaRPr lang="en-US" sz="2800" dirty="0"/>
                    </a:p>
                  </a:txBody>
                  <a:tcPr/>
                </a:tc>
                <a:tc>
                  <a:txBody>
                    <a:bodyPr/>
                    <a:lstStyle/>
                    <a:p>
                      <a:pPr algn="ctr"/>
                      <a:r>
                        <a:rPr lang="en-US" sz="2800" dirty="0" smtClean="0"/>
                        <a:t>98%</a:t>
                      </a:r>
                      <a:endParaRPr lang="en-US" sz="2800" dirty="0"/>
                    </a:p>
                  </a:txBody>
                  <a:tcPr/>
                </a:tc>
                <a:tc>
                  <a:txBody>
                    <a:bodyPr/>
                    <a:lstStyle/>
                    <a:p>
                      <a:pPr algn="ctr"/>
                      <a:r>
                        <a:rPr lang="en-US" sz="2800" dirty="0" smtClean="0"/>
                        <a:t>97%</a:t>
                      </a:r>
                      <a:endParaRPr lang="en-US" sz="2800" dirty="0"/>
                    </a:p>
                  </a:txBody>
                  <a:tcPr/>
                </a:tc>
              </a:tr>
              <a:tr h="872682">
                <a:tc>
                  <a:txBody>
                    <a:bodyPr/>
                    <a:lstStyle/>
                    <a:p>
                      <a:r>
                        <a:rPr lang="en-US" sz="2800" dirty="0" smtClean="0"/>
                        <a:t>Women who kept baby</a:t>
                      </a:r>
                      <a:endParaRPr lang="en-US" sz="2800" dirty="0"/>
                    </a:p>
                  </a:txBody>
                  <a:tcPr/>
                </a:tc>
                <a:tc>
                  <a:txBody>
                    <a:bodyPr/>
                    <a:lstStyle/>
                    <a:p>
                      <a:pPr algn="ctr"/>
                      <a:r>
                        <a:rPr lang="en-US" sz="2800" dirty="0" smtClean="0"/>
                        <a:t>56%</a:t>
                      </a:r>
                      <a:endParaRPr lang="en-US" sz="2800" dirty="0"/>
                    </a:p>
                  </a:txBody>
                  <a:tcPr/>
                </a:tc>
                <a:tc>
                  <a:txBody>
                    <a:bodyPr/>
                    <a:lstStyle/>
                    <a:p>
                      <a:pPr algn="ctr"/>
                      <a:r>
                        <a:rPr lang="en-US" sz="2800" dirty="0" smtClean="0"/>
                        <a:t>54%</a:t>
                      </a:r>
                      <a:endParaRPr lang="en-US" sz="2800" dirty="0"/>
                    </a:p>
                  </a:txBody>
                  <a:tcPr/>
                </a:tc>
              </a:tr>
            </a:tbl>
          </a:graphicData>
        </a:graphic>
      </p:graphicFrame>
    </p:spTree>
    <p:extLst>
      <p:ext uri="{BB962C8B-B14F-4D97-AF65-F5344CB8AC3E}">
        <p14:creationId xmlns:p14="http://schemas.microsoft.com/office/powerpoint/2010/main" val="46022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2588654"/>
            <a:ext cx="9131121" cy="2862322"/>
          </a:xfrm>
          <a:prstGeom prst="rect">
            <a:avLst/>
          </a:prstGeom>
          <a:noFill/>
        </p:spPr>
        <p:txBody>
          <a:bodyPr wrap="square" rtlCol="0">
            <a:spAutoFit/>
          </a:bodyPr>
          <a:lstStyle/>
          <a:p>
            <a:pPr algn="ctr"/>
            <a:r>
              <a:rPr lang="en-US" sz="3600" dirty="0" smtClean="0"/>
              <a:t>30% said the new Yezidi husband should adopt the baby from an ISIS father</a:t>
            </a:r>
          </a:p>
          <a:p>
            <a:pPr algn="ctr"/>
            <a:endParaRPr lang="en-US" sz="3600" dirty="0"/>
          </a:p>
          <a:p>
            <a:pPr algn="ctr"/>
            <a:r>
              <a:rPr lang="en-US" sz="3600" dirty="0" smtClean="0"/>
              <a:t>30% said the baby should be baptized as Yezidi</a:t>
            </a:r>
          </a:p>
          <a:p>
            <a:pPr algn="ctr"/>
            <a:endParaRPr lang="en-US" sz="3600" dirty="0"/>
          </a:p>
        </p:txBody>
      </p:sp>
    </p:spTree>
    <p:extLst>
      <p:ext uri="{BB962C8B-B14F-4D97-AF65-F5344CB8AC3E}">
        <p14:creationId xmlns:p14="http://schemas.microsoft.com/office/powerpoint/2010/main" val="357932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2588654"/>
            <a:ext cx="9131121" cy="4524315"/>
          </a:xfrm>
          <a:prstGeom prst="rect">
            <a:avLst/>
          </a:prstGeom>
          <a:noFill/>
        </p:spPr>
        <p:txBody>
          <a:bodyPr wrap="square" rtlCol="0">
            <a:spAutoFit/>
          </a:bodyPr>
          <a:lstStyle/>
          <a:p>
            <a:pPr algn="ctr"/>
            <a:r>
              <a:rPr lang="en-US" sz="3600" dirty="0" smtClean="0"/>
              <a:t>95% wanted facilities in Yezidi communities to protect women who kept their babies </a:t>
            </a:r>
          </a:p>
          <a:p>
            <a:pPr algn="ctr"/>
            <a:endParaRPr lang="en-US" sz="3600" dirty="0"/>
          </a:p>
          <a:p>
            <a:pPr algn="ctr"/>
            <a:r>
              <a:rPr lang="en-US" sz="3600" dirty="0" smtClean="0"/>
              <a:t>72% said the Yezidis must protect them in their own communities</a:t>
            </a:r>
          </a:p>
          <a:p>
            <a:pPr algn="ct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121608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2588654"/>
            <a:ext cx="9131121" cy="2862322"/>
          </a:xfrm>
          <a:prstGeom prst="rect">
            <a:avLst/>
          </a:prstGeom>
          <a:noFill/>
        </p:spPr>
        <p:txBody>
          <a:bodyPr wrap="square" rtlCol="0">
            <a:spAutoFit/>
          </a:bodyPr>
          <a:lstStyle/>
          <a:p>
            <a:pPr algn="ctr"/>
            <a:r>
              <a:rPr lang="en-US" sz="3600" dirty="0" smtClean="0"/>
              <a:t>There are no facilities in Yezidi communities that protect Yezidi mothers with babies </a:t>
            </a:r>
          </a:p>
          <a:p>
            <a:pPr algn="ctr"/>
            <a:r>
              <a:rPr lang="en-US" sz="3600" dirty="0" smtClean="0"/>
              <a:t>from ISIS fathers</a:t>
            </a: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42304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192" y="2099257"/>
            <a:ext cx="9131121" cy="3970318"/>
          </a:xfrm>
          <a:prstGeom prst="rect">
            <a:avLst/>
          </a:prstGeom>
          <a:noFill/>
        </p:spPr>
        <p:txBody>
          <a:bodyPr wrap="square" rtlCol="0">
            <a:spAutoFit/>
          </a:bodyPr>
          <a:lstStyle/>
          <a:p>
            <a:pPr algn="ctr"/>
            <a:r>
              <a:rPr lang="en-US" sz="3600" dirty="0" smtClean="0"/>
              <a:t>There is only one private and one public facility that protects Yezidi girls with or without babies from ISIS, but the public facility has mostly Muslim women who often persecute the </a:t>
            </a:r>
          </a:p>
          <a:p>
            <a:pPr algn="ctr"/>
            <a:r>
              <a:rPr lang="en-US" sz="3600" dirty="0" smtClean="0"/>
              <a:t>Yezidi girls with babies from ISIS</a:t>
            </a: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22642209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TotalTime>
  <Words>493</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Attitudes of Sinjari Yezidis toward Babies of ISIS Rapes of Yezidis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Attitudes of Sinjari Yezidis toward Babies of ISIS Rapes of Yezidis</dc:title>
  <dc:creator>Dell</dc:creator>
  <cp:lastModifiedBy>Dell</cp:lastModifiedBy>
  <cp:revision>7</cp:revision>
  <dcterms:created xsi:type="dcterms:W3CDTF">2018-08-15T04:00:43Z</dcterms:created>
  <dcterms:modified xsi:type="dcterms:W3CDTF">2018-08-15T05:00:30Z</dcterms:modified>
</cp:coreProperties>
</file>